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7"/>
  </p:notesMasterIdLst>
  <p:sldIdLst>
    <p:sldId id="278" r:id="rId4"/>
    <p:sldId id="257" r:id="rId5"/>
    <p:sldId id="265" r:id="rId6"/>
    <p:sldId id="258" r:id="rId7"/>
    <p:sldId id="272" r:id="rId8"/>
    <p:sldId id="266" r:id="rId9"/>
    <p:sldId id="279" r:id="rId10"/>
    <p:sldId id="291" r:id="rId11"/>
    <p:sldId id="293" r:id="rId12"/>
    <p:sldId id="304" r:id="rId13"/>
    <p:sldId id="267" r:id="rId14"/>
    <p:sldId id="280" r:id="rId15"/>
    <p:sldId id="282" r:id="rId16"/>
    <p:sldId id="288" r:id="rId17"/>
    <p:sldId id="298" r:id="rId18"/>
    <p:sldId id="299" r:id="rId19"/>
    <p:sldId id="289" r:id="rId20"/>
    <p:sldId id="306" r:id="rId21"/>
    <p:sldId id="300" r:id="rId22"/>
    <p:sldId id="301" r:id="rId23"/>
    <p:sldId id="261" r:id="rId24"/>
    <p:sldId id="286" r:id="rId25"/>
    <p:sldId id="262" r:id="rId26"/>
    <p:sldId id="302" r:id="rId27"/>
    <p:sldId id="303" r:id="rId28"/>
    <p:sldId id="294" r:id="rId29"/>
    <p:sldId id="287" r:id="rId30"/>
    <p:sldId id="297" r:id="rId31"/>
    <p:sldId id="295" r:id="rId32"/>
    <p:sldId id="284" r:id="rId33"/>
    <p:sldId id="274" r:id="rId34"/>
    <p:sldId id="292" r:id="rId35"/>
    <p:sldId id="305" r:id="rId36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78"/>
          </p14:sldIdLst>
        </p14:section>
        <p14:section name="Quantum Computer" id="{DFC2F2AA-CAA3-8E48-A740-498B3FF3C3B4}">
          <p14:sldIdLst>
            <p14:sldId id="257"/>
            <p14:sldId id="265"/>
            <p14:sldId id="258"/>
            <p14:sldId id="272"/>
            <p14:sldId id="266"/>
            <p14:sldId id="279"/>
            <p14:sldId id="291"/>
          </p14:sldIdLst>
        </p14:section>
        <p14:section name="Quantum Error Correction" id="{4651D079-A224-6341-9AA6-16C032D29E0B}">
          <p14:sldIdLst/>
        </p14:section>
        <p14:section name="NV-Center" id="{1ADABB3E-601C-DD48-B85D-462B5E6C6B75}">
          <p14:sldIdLst>
            <p14:sldId id="293"/>
            <p14:sldId id="304"/>
            <p14:sldId id="267"/>
          </p14:sldIdLst>
        </p14:section>
        <p14:section name="Extending Coherence" id="{D8A11D4B-379A-1744-8611-519A8D183C8D}">
          <p14:sldIdLst>
            <p14:sldId id="280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98"/>
          </p14:sldIdLst>
        </p14:section>
        <p14:section name="Naamloze sectie" id="{A9068329-3E9F-9448-8BDC-A190CDDB8BEC}">
          <p14:sldIdLst>
            <p14:sldId id="299"/>
            <p14:sldId id="289"/>
            <p14:sldId id="306"/>
            <p14:sldId id="300"/>
            <p14:sldId id="301"/>
            <p14:sldId id="261"/>
          </p14:sldIdLst>
        </p14:section>
        <p14:section name="Outlook QEC" id="{A49C8BB9-D313-824D-843E-89FA4992DFFB}">
          <p14:sldIdLst>
            <p14:sldId id="286"/>
            <p14:sldId id="262"/>
            <p14:sldId id="302"/>
            <p14:sldId id="303"/>
          </p14:sldIdLst>
        </p14:section>
        <p14:section name="Naamloze sectie" id="{03B5C7D9-0C64-2F41-AE9D-9260AE04D6FE}">
          <p14:sldIdLst>
            <p14:sldId id="294"/>
            <p14:sldId id="287"/>
            <p14:sldId id="297"/>
            <p14:sldId id="295"/>
            <p14:sldId id="284"/>
            <p14:sldId id="274"/>
            <p14:sldId id="292"/>
            <p14:sldId id="30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97174" autoAdjust="0"/>
  </p:normalViewPr>
  <p:slideViewPr>
    <p:cSldViewPr snapToObjects="1">
      <p:cViewPr varScale="1">
        <p:scale>
          <a:sx n="134" d="100"/>
          <a:sy n="134" d="100"/>
        </p:scale>
        <p:origin x="-456" y="-104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hdphoto1.wdp>
</file>

<file path=ppt/media/image1.png>
</file>

<file path=ppt/media/image17.png>
</file>

<file path=ppt/media/image18.png>
</file>

<file path=ppt/media/image2.jpeg>
</file>

<file path=ppt/media/image20.jpeg>
</file>

<file path=ppt/media/image21.jpeg>
</file>

<file path=ppt/media/image22.jpeg>
</file>

<file path=ppt/media/image23.png>
</file>

<file path=ppt/media/image26.png>
</file>

<file path=ppt/media/image3.png>
</file>

<file path=ppt/media/image4.png>
</file>

<file path=ppt/media/image5.png>
</file>

<file path=ppt/media/image6.jpg>
</file>

<file path=ppt/media/image69.png>
</file>

<file path=ppt/media/image70.jpeg>
</file>

<file path=ppt/media/image75.png>
</file>

<file path=ppt/media/image7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29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jpeg"/><Relationship Id="rId5" Type="http://schemas.openxmlformats.org/officeDocument/2006/relationships/image" Target="../media/image23.png"/><Relationship Id="rId6" Type="http://schemas.openxmlformats.org/officeDocument/2006/relationships/image" Target="../media/image24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19.emf"/><Relationship Id="rId5" Type="http://schemas.openxmlformats.org/officeDocument/2006/relationships/image" Target="../media/image25.emf"/><Relationship Id="rId6" Type="http://schemas.openxmlformats.org/officeDocument/2006/relationships/image" Target="../media/image17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9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6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7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4.png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8" Type="http://schemas.openxmlformats.org/officeDocument/2006/relationships/image" Target="../media/image4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3.emf"/><Relationship Id="rId12" Type="http://schemas.openxmlformats.org/officeDocument/2006/relationships/image" Target="../media/image54.emf"/><Relationship Id="rId13" Type="http://schemas.openxmlformats.org/officeDocument/2006/relationships/image" Target="../media/image5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9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49.emf"/><Relationship Id="rId8" Type="http://schemas.openxmlformats.org/officeDocument/2006/relationships/image" Target="../media/image50.emf"/><Relationship Id="rId9" Type="http://schemas.openxmlformats.org/officeDocument/2006/relationships/image" Target="../media/image51.emf"/><Relationship Id="rId10" Type="http://schemas.openxmlformats.org/officeDocument/2006/relationships/image" Target="../media/image5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6" Type="http://schemas.openxmlformats.org/officeDocument/2006/relationships/image" Target="../media/image60.emf"/><Relationship Id="rId7" Type="http://schemas.openxmlformats.org/officeDocument/2006/relationships/image" Target="../media/image6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2.emf"/><Relationship Id="rId3" Type="http://schemas.openxmlformats.org/officeDocument/2006/relationships/image" Target="../media/image6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6.emf"/><Relationship Id="rId9" Type="http://schemas.openxmlformats.org/officeDocument/2006/relationships/image" Target="../media/image6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4" Type="http://schemas.openxmlformats.org/officeDocument/2006/relationships/image" Target="../media/image70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5.png"/><Relationship Id="rId12" Type="http://schemas.openxmlformats.org/officeDocument/2006/relationships/image" Target="../media/image7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9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eperen 22"/>
          <p:cNvGrpSpPr/>
          <p:nvPr/>
        </p:nvGrpSpPr>
        <p:grpSpPr>
          <a:xfrm>
            <a:off x="5256016" y="5279468"/>
            <a:ext cx="244639" cy="244639"/>
            <a:chOff x="5948536" y="2365387"/>
            <a:chExt cx="2996952" cy="2996952"/>
          </a:xfrm>
        </p:grpSpPr>
        <p:pic>
          <p:nvPicPr>
            <p:cNvPr id="41" name="Afbeelding 40" descr="NV_No_Spin_NoText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536" y="2365387"/>
              <a:ext cx="2996952" cy="2996952"/>
            </a:xfrm>
            <a:prstGeom prst="rect">
              <a:avLst/>
            </a:prstGeom>
          </p:spPr>
        </p:pic>
        <p:pic>
          <p:nvPicPr>
            <p:cNvPr id="42" name="Afbeelding 41" descr="PurpleSpi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6992448" y="2977902"/>
              <a:ext cx="589072" cy="589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Afbeelding 4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369504" y="3411483"/>
            <a:ext cx="266327" cy="266327"/>
          </a:xfrm>
          <a:prstGeom prst="rect">
            <a:avLst/>
          </a:prstGeom>
        </p:spPr>
      </p:pic>
      <p:cxnSp>
        <p:nvCxnSpPr>
          <p:cNvPr id="42" name="Rechte verbindingslijn 41"/>
          <p:cNvCxnSpPr/>
          <p:nvPr/>
        </p:nvCxnSpPr>
        <p:spPr bwMode="auto">
          <a:xfrm>
            <a:off x="1447796" y="1628799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pic>
        <p:nvPicPr>
          <p:cNvPr id="44" name="Afbeelding 4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5372792" y="3418681"/>
            <a:ext cx="266327" cy="26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4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7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Taminiau</a:t>
            </a:r>
            <a:r>
              <a:rPr lang="en-US" dirty="0" smtClean="0"/>
              <a:t> et al. (2012) Phys</a:t>
            </a:r>
            <a:r>
              <a:rPr lang="en-US" dirty="0" smtClean="0"/>
              <a:t>. Rev. Let. </a:t>
            </a:r>
            <a:endParaRPr lang="en-US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50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</a:t>
            </a:r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49" y="1700808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700808"/>
            <a:ext cx="3888431" cy="3130686"/>
          </a:xfrm>
          <a:prstGeom prst="rect">
            <a:avLst/>
          </a:prstGeom>
        </p:spPr>
      </p:pic>
      <p:sp>
        <p:nvSpPr>
          <p:cNvPr id="17" name="Tekstvak 16"/>
          <p:cNvSpPr txBox="1"/>
          <p:nvPr/>
        </p:nvSpPr>
        <p:spPr>
          <a:xfrm>
            <a:off x="2483768" y="2924944"/>
            <a:ext cx="3384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NEEDS LABELS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3" name="Afbeelding 32" descr="PurpleRotati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343" y="3180240"/>
            <a:ext cx="374419" cy="249612"/>
          </a:xfrm>
          <a:prstGeom prst="rect">
            <a:avLst/>
          </a:prstGeom>
        </p:spPr>
      </p:pic>
      <p:pic>
        <p:nvPicPr>
          <p:cNvPr id="7" name="Afbeelding 6" descr="PurpleSpin.ai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81" y="3180240"/>
            <a:ext cx="249613" cy="249612"/>
          </a:xfrm>
          <a:prstGeom prst="rect">
            <a:avLst/>
          </a:prstGeom>
        </p:spPr>
      </p:pic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2" name="Afgeronde rechthoek 41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sp>
        <p:nvSpPr>
          <p:cNvPr id="41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5419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eperen 87"/>
          <p:cNvGrpSpPr/>
          <p:nvPr/>
        </p:nvGrpSpPr>
        <p:grpSpPr>
          <a:xfrm rot="3973837">
            <a:off x="5422131" y="3580005"/>
            <a:ext cx="281440" cy="537106"/>
            <a:chOff x="6088534" y="2517197"/>
            <a:chExt cx="813271" cy="164719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85" name="Groeperen 84"/>
          <p:cNvGrpSpPr/>
          <p:nvPr/>
        </p:nvGrpSpPr>
        <p:grpSpPr>
          <a:xfrm rot="3973837">
            <a:off x="5415911" y="1658168"/>
            <a:ext cx="281440" cy="537106"/>
            <a:chOff x="6088534" y="2517197"/>
            <a:chExt cx="813271" cy="1647193"/>
          </a:xfrm>
        </p:grpSpPr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7" name="Traan 86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0" name="Groeperen 99"/>
          <p:cNvGrpSpPr/>
          <p:nvPr/>
        </p:nvGrpSpPr>
        <p:grpSpPr>
          <a:xfrm rot="3973837">
            <a:off x="7513782" y="2122915"/>
            <a:ext cx="474584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3" name="Groeperen 102"/>
          <p:cNvGrpSpPr/>
          <p:nvPr/>
        </p:nvGrpSpPr>
        <p:grpSpPr>
          <a:xfrm rot="3973837">
            <a:off x="7619945" y="4200754"/>
            <a:ext cx="474584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7" name="Groeperen 16"/>
          <p:cNvGrpSpPr/>
          <p:nvPr/>
        </p:nvGrpSpPr>
        <p:grpSpPr>
          <a:xfrm>
            <a:off x="5077404" y="1364810"/>
            <a:ext cx="1418024" cy="1772475"/>
            <a:chOff x="4591707" y="1364810"/>
            <a:chExt cx="1418024" cy="1772475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816089" y="1364810"/>
              <a:ext cx="734425" cy="979053"/>
              <a:chOff x="772080" y="3264678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72080" y="3828122"/>
                <a:ext cx="686998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1036649" y="3264678"/>
                <a:ext cx="1364027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5061992" y="1374401"/>
              <a:ext cx="734425" cy="979053"/>
              <a:chOff x="393578" y="3203179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393578" y="3766623"/>
                <a:ext cx="686998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658147" y="3203179"/>
                <a:ext cx="1364027" cy="2171063"/>
              </a:xfrm>
              <a:prstGeom prst="diamond">
                <a:avLst/>
              </a:prstGeom>
            </p:spPr>
          </p:pic>
        </p:grpSp>
      </p:grp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8" name="Groeperen 17"/>
          <p:cNvGrpSpPr/>
          <p:nvPr/>
        </p:nvGrpSpPr>
        <p:grpSpPr>
          <a:xfrm>
            <a:off x="5077403" y="3195454"/>
            <a:ext cx="1400532" cy="1910088"/>
            <a:chOff x="4591706" y="3195454"/>
            <a:chExt cx="1400532" cy="1910088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647649" y="3195454"/>
              <a:ext cx="1129437" cy="1347537"/>
              <a:chOff x="461331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461331" y="3793508"/>
                <a:ext cx="1364030" cy="2171064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601842" y="2976390"/>
                <a:ext cx="1364030" cy="2171064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810930" y="3329880"/>
              <a:ext cx="739584" cy="979053"/>
              <a:chOff x="823407" y="3274481"/>
              <a:chExt cx="1640037" cy="2171063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1099417" y="3274481"/>
                <a:ext cx="1364027" cy="2171063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823407" y="3845146"/>
                <a:ext cx="686999" cy="1071003"/>
              </a:xfrm>
              <a:prstGeom prst="rtTriangle">
                <a:avLst/>
              </a:prstGeom>
            </p:spPr>
          </p:pic>
        </p:grpSp>
      </p:grpSp>
      <p:grpSp>
        <p:nvGrpSpPr>
          <p:cNvPr id="94" name="Groeperen 93"/>
          <p:cNvGrpSpPr/>
          <p:nvPr/>
        </p:nvGrpSpPr>
        <p:grpSpPr>
          <a:xfrm>
            <a:off x="2948517" y="1898988"/>
            <a:ext cx="1175120" cy="962639"/>
            <a:chOff x="2948517" y="1898988"/>
            <a:chExt cx="1175120" cy="962639"/>
          </a:xfrm>
        </p:grpSpPr>
        <p:grpSp>
          <p:nvGrpSpPr>
            <p:cNvPr id="19" name="Groeperen 18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6" name="Afbeelding 75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31" name="Afbeelding 3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95" name="Groeperen 94"/>
          <p:cNvGrpSpPr/>
          <p:nvPr/>
        </p:nvGrpSpPr>
        <p:grpSpPr>
          <a:xfrm>
            <a:off x="2953820" y="3756277"/>
            <a:ext cx="1201135" cy="993230"/>
            <a:chOff x="2953820" y="3756277"/>
            <a:chExt cx="1201135" cy="993230"/>
          </a:xfrm>
        </p:grpSpPr>
        <p:grpSp>
          <p:nvGrpSpPr>
            <p:cNvPr id="23" name="Groeperen 22"/>
            <p:cNvGrpSpPr/>
            <p:nvPr/>
          </p:nvGrpSpPr>
          <p:grpSpPr>
            <a:xfrm>
              <a:off x="3061251" y="4143120"/>
              <a:ext cx="1093704" cy="606387"/>
              <a:chOff x="3061251" y="4143120"/>
              <a:chExt cx="1093704" cy="606387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3565038" y="414312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61251" y="415959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3820" y="3756277"/>
              <a:ext cx="1100411" cy="267863"/>
            </a:xfrm>
            <a:prstGeom prst="rect">
              <a:avLst/>
            </a:prstGeom>
          </p:spPr>
        </p:pic>
      </p:grpSp>
      <p:grpSp>
        <p:nvGrpSpPr>
          <p:cNvPr id="97" name="Groeperen 96"/>
          <p:cNvGrpSpPr/>
          <p:nvPr/>
        </p:nvGrpSpPr>
        <p:grpSpPr>
          <a:xfrm>
            <a:off x="6310232" y="1425290"/>
            <a:ext cx="2468685" cy="1541269"/>
            <a:chOff x="6310232" y="1425290"/>
            <a:chExt cx="2468685" cy="1541269"/>
          </a:xfrm>
        </p:grpSpPr>
        <p:grpSp>
          <p:nvGrpSpPr>
            <p:cNvPr id="24" name="Groeperen 23"/>
            <p:cNvGrpSpPr/>
            <p:nvPr/>
          </p:nvGrpSpPr>
          <p:grpSpPr>
            <a:xfrm>
              <a:off x="7380312" y="1950182"/>
              <a:ext cx="1211972" cy="1016377"/>
              <a:chOff x="7051200" y="1905531"/>
              <a:chExt cx="1211972" cy="1016377"/>
            </a:xfrm>
          </p:grpSpPr>
          <p:pic>
            <p:nvPicPr>
              <p:cNvPr id="79" name="Afbeelding 7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51200" y="2159619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170509" y="190553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528747" y="2196943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2" name="Afbeelding 8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648056" y="1942855"/>
                <a:ext cx="615116" cy="979053"/>
              </a:xfrm>
              <a:prstGeom prst="diamond">
                <a:avLst/>
              </a:prstGeom>
            </p:spPr>
          </p:pic>
        </p:grpSp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0232" y="1425290"/>
              <a:ext cx="2468685" cy="600882"/>
            </a:xfrm>
            <a:prstGeom prst="rect">
              <a:avLst/>
            </a:prstGeom>
          </p:spPr>
        </p:pic>
      </p:grpSp>
      <p:grpSp>
        <p:nvGrpSpPr>
          <p:cNvPr id="96" name="Groeperen 95"/>
          <p:cNvGrpSpPr/>
          <p:nvPr/>
        </p:nvGrpSpPr>
        <p:grpSpPr>
          <a:xfrm>
            <a:off x="6224068" y="3423258"/>
            <a:ext cx="2468685" cy="1839896"/>
            <a:chOff x="6224068" y="3423258"/>
            <a:chExt cx="2468685" cy="1839896"/>
          </a:xfrm>
        </p:grpSpPr>
        <p:grpSp>
          <p:nvGrpSpPr>
            <p:cNvPr id="30" name="Groeperen 29"/>
            <p:cNvGrpSpPr/>
            <p:nvPr/>
          </p:nvGrpSpPr>
          <p:grpSpPr>
            <a:xfrm>
              <a:off x="7475284" y="3915617"/>
              <a:ext cx="1203832" cy="1347537"/>
              <a:chOff x="6998358" y="3243985"/>
              <a:chExt cx="1203832" cy="1347537"/>
            </a:xfrm>
          </p:grpSpPr>
          <p:pic>
            <p:nvPicPr>
              <p:cNvPr id="90" name="Afbeelding 8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7587073" y="3243985"/>
                <a:ext cx="615117" cy="979053"/>
              </a:xfrm>
              <a:prstGeom prst="diamond">
                <a:avLst/>
              </a:prstGeom>
            </p:spPr>
          </p:pic>
          <p:grpSp>
            <p:nvGrpSpPr>
              <p:cNvPr id="29" name="Groeperen 28"/>
              <p:cNvGrpSpPr/>
              <p:nvPr/>
            </p:nvGrpSpPr>
            <p:grpSpPr>
              <a:xfrm>
                <a:off x="6998358" y="3373991"/>
                <a:ext cx="734425" cy="1217531"/>
                <a:chOff x="6998358" y="3373991"/>
                <a:chExt cx="734425" cy="1217531"/>
              </a:xfrm>
            </p:grpSpPr>
            <p:pic>
              <p:nvPicPr>
                <p:cNvPr id="89" name="Afbeelding 8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12566319">
                  <a:off x="7072753" y="3612469"/>
                  <a:ext cx="615117" cy="979053"/>
                </a:xfrm>
                <a:prstGeom prst="diamond">
                  <a:avLst/>
                </a:prstGeom>
              </p:spPr>
            </p:pic>
            <p:pic>
              <p:nvPicPr>
                <p:cNvPr id="91" name="Afbeelding 90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6998358" y="3628079"/>
                  <a:ext cx="309806" cy="482975"/>
                </a:xfrm>
                <a:prstGeom prst="rtTriangle">
                  <a:avLst/>
                </a:prstGeom>
              </p:spPr>
            </p:pic>
            <p:pic>
              <p:nvPicPr>
                <p:cNvPr id="92" name="Afbeelding 91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7117667" y="3373991"/>
                  <a:ext cx="615116" cy="979053"/>
                </a:xfrm>
                <a:prstGeom prst="diamond">
                  <a:avLst/>
                </a:prstGeom>
              </p:spPr>
            </p:pic>
          </p:grpSp>
        </p:grpSp>
        <p:pic>
          <p:nvPicPr>
            <p:cNvPr id="93" name="Afbeelding 92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4068" y="3423258"/>
              <a:ext cx="2468685" cy="6008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04864"/>
            <a:ext cx="3024336" cy="246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00" y="4001903"/>
            <a:ext cx="4284266" cy="1472030"/>
          </a:xfrm>
          <a:prstGeom prst="rect">
            <a:avLst/>
          </a:prstGeom>
        </p:spPr>
      </p:pic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67472" y="4161102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4"/>
            <a:ext cx="1676537" cy="1081401"/>
            <a:chOff x="781885" y="2055884"/>
            <a:chExt cx="1676537" cy="1081401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Pijl links 19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8"/>
            <a:ext cx="857308" cy="18178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607023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fgeronde rechthoek 54"/>
          <p:cNvSpPr/>
          <p:nvPr/>
        </p:nvSpPr>
        <p:spPr>
          <a:xfrm>
            <a:off x="5057893" y="2942707"/>
            <a:ext cx="3834588" cy="307858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The electron is brought into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The electron picks up </a:t>
            </a:r>
          </a:p>
          <a:p>
            <a:pPr marL="342900" indent="-342900" algn="l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By doing this twice the electron picks up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π</a:t>
            </a:r>
            <a:r>
              <a:rPr lang="en-US" sz="1600" dirty="0" smtClean="0">
                <a:solidFill>
                  <a:schemeClr val="tx1"/>
                </a:solidFill>
              </a:rPr>
              <a:t>phase if both carbons point in the same direction along x and no phase if they do not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Measuring the electron projects the state 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</a:endParaRPr>
          </a:p>
        </p:txBody>
      </p:sp>
      <p:pic>
        <p:nvPicPr>
          <p:cNvPr id="57" name="Afbeelding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432" y="3882361"/>
            <a:ext cx="508779" cy="232405"/>
          </a:xfrm>
          <a:prstGeom prst="rect">
            <a:avLst/>
          </a:prstGeom>
        </p:spPr>
      </p:pic>
      <p:pic>
        <p:nvPicPr>
          <p:cNvPr id="58" name="Afbeelding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53" y="3649956"/>
            <a:ext cx="345467" cy="232405"/>
          </a:xfrm>
          <a:prstGeom prst="rect">
            <a:avLst/>
          </a:prstGeom>
        </p:spPr>
      </p:pic>
      <p:pic>
        <p:nvPicPr>
          <p:cNvPr id="59" name="Afbeelding 58" descr="latex-image-1.pd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1" t="-29616" b="-1"/>
          <a:stretch/>
        </p:blipFill>
        <p:spPr>
          <a:xfrm>
            <a:off x="8213518" y="3603868"/>
            <a:ext cx="311690" cy="257179"/>
          </a:xfrm>
          <a:prstGeom prst="rect">
            <a:avLst/>
          </a:prstGeom>
        </p:spPr>
      </p:pic>
      <p:pic>
        <p:nvPicPr>
          <p:cNvPr id="60" name="Afbeelding 59" descr="latex-image-1.pd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t="-75183" b="-1"/>
          <a:stretch/>
        </p:blipFill>
        <p:spPr>
          <a:xfrm>
            <a:off x="8181982" y="3729481"/>
            <a:ext cx="566482" cy="347591"/>
          </a:xfrm>
          <a:prstGeom prst="rect">
            <a:avLst/>
          </a:prstGeom>
        </p:spPr>
      </p:pic>
      <p:sp>
        <p:nvSpPr>
          <p:cNvPr id="61" name="Tekstvak 60"/>
          <p:cNvSpPr txBox="1"/>
          <p:nvPr/>
        </p:nvSpPr>
        <p:spPr>
          <a:xfrm>
            <a:off x="5921211" y="3553576"/>
            <a:ext cx="2571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phase if the carbon is in </a:t>
            </a:r>
          </a:p>
        </p:txBody>
      </p:sp>
      <p:sp>
        <p:nvSpPr>
          <p:cNvPr id="62" name="Tekstvak 61"/>
          <p:cNvSpPr txBox="1"/>
          <p:nvPr/>
        </p:nvSpPr>
        <p:spPr>
          <a:xfrm>
            <a:off x="5921211" y="3767452"/>
            <a:ext cx="2571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phase if the carbon is in </a:t>
            </a:r>
          </a:p>
        </p:txBody>
      </p:sp>
      <p:pic>
        <p:nvPicPr>
          <p:cNvPr id="63" name="Afbeelding 62" descr="latex-image-1.pd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1" t="-29616" b="-1"/>
          <a:stretch/>
        </p:blipFill>
        <p:spPr>
          <a:xfrm>
            <a:off x="8179457" y="3104428"/>
            <a:ext cx="311690" cy="257179"/>
          </a:xfrm>
          <a:prstGeom prst="rect">
            <a:avLst/>
          </a:prstGeom>
        </p:spPr>
      </p:pic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Information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</a:t>
            </a:r>
            <a:r>
              <a:rPr lang="en-US" dirty="0" smtClean="0"/>
              <a:t>measurement can project into </a:t>
            </a:r>
            <a:r>
              <a:rPr lang="en-US" dirty="0" smtClean="0"/>
              <a:t>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ijl links 15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1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236824"/>
            <a:ext cx="3024336" cy="2464274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864" y="2236824"/>
            <a:ext cx="3024336" cy="2464274"/>
          </a:xfrm>
          <a:prstGeom prst="rect">
            <a:avLst/>
          </a:prstGeom>
        </p:spPr>
      </p:pic>
      <p:pic>
        <p:nvPicPr>
          <p:cNvPr id="10" name="Afbeelding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4701098"/>
            <a:ext cx="1814140" cy="182021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2780928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2924944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172325" cy="760040"/>
          </a:xfrm>
        </p:spPr>
        <p:txBody>
          <a:bodyPr/>
          <a:lstStyle/>
          <a:p>
            <a:r>
              <a:rPr lang="en-US" dirty="0" smtClean="0"/>
              <a:t>Quantum error correction requires more </a:t>
            </a:r>
            <a:r>
              <a:rPr lang="en-US" dirty="0" err="1" smtClean="0"/>
              <a:t>qubits</a:t>
            </a:r>
            <a:r>
              <a:rPr lang="en-US" dirty="0" smtClean="0"/>
              <a:t> and deterministic parity measurements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99311" y="2590283"/>
            <a:ext cx="680601" cy="37193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unique combination of local spin control with an optical interface allows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8" name="Groeperen 67"/>
          <p:cNvGrpSpPr/>
          <p:nvPr/>
        </p:nvGrpSpPr>
        <p:grpSpPr>
          <a:xfrm>
            <a:off x="2640180" y="4683820"/>
            <a:ext cx="1829310" cy="571616"/>
            <a:chOff x="2640180" y="4683820"/>
            <a:chExt cx="1829310" cy="571616"/>
          </a:xfrm>
        </p:grpSpPr>
        <p:pic>
          <p:nvPicPr>
            <p:cNvPr id="7" name="Afbeelding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0180" y="4730697"/>
              <a:ext cx="1130300" cy="469900"/>
            </a:xfrm>
            <a:prstGeom prst="rect">
              <a:avLst/>
            </a:prstGeom>
          </p:spPr>
        </p:pic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differ from normal bits on four important characteristics	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Summary quantum bits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9" name="Groeperen 8"/>
          <p:cNvGrpSpPr/>
          <p:nvPr/>
        </p:nvGrpSpPr>
        <p:grpSpPr>
          <a:xfrm>
            <a:off x="2134989" y="2782155"/>
            <a:ext cx="2480023" cy="1690767"/>
            <a:chOff x="2018347" y="1949311"/>
            <a:chExt cx="2753010" cy="1876877"/>
          </a:xfrm>
        </p:grpSpPr>
        <p:grpSp>
          <p:nvGrpSpPr>
            <p:cNvPr id="10" name="Groeperen 9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11" name="Groeperen 10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12" name="Groeperen 11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18" name="Afbeelding 17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19" name="Afbeelding 18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13" name="Tekstvak 12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14" name="Tekstvak 13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15" name="Groeperen 14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16" name="Traan 15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17" name="Traan 16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grpSp>
        <p:nvGrpSpPr>
          <p:cNvPr id="38" name="Groeperen 37"/>
          <p:cNvGrpSpPr/>
          <p:nvPr/>
        </p:nvGrpSpPr>
        <p:grpSpPr>
          <a:xfrm>
            <a:off x="2050299" y="2307215"/>
            <a:ext cx="2379194" cy="913916"/>
            <a:chOff x="466154" y="2862233"/>
            <a:chExt cx="2835697" cy="1089272"/>
          </a:xfrm>
        </p:grpSpPr>
        <p:pic>
          <p:nvPicPr>
            <p:cNvPr id="22" name="Afbeelding 2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466153" y="3144868"/>
              <a:ext cx="476480" cy="476478"/>
            </a:xfrm>
            <a:prstGeom prst="rect">
              <a:avLst/>
            </a:prstGeom>
          </p:spPr>
        </p:pic>
        <p:grpSp>
          <p:nvGrpSpPr>
            <p:cNvPr id="23" name="Groeperen 22"/>
            <p:cNvGrpSpPr/>
            <p:nvPr/>
          </p:nvGrpSpPr>
          <p:grpSpPr>
            <a:xfrm>
              <a:off x="1396509" y="305944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Pijl links 27"/>
            <p:cNvSpPr/>
            <p:nvPr/>
          </p:nvSpPr>
          <p:spPr>
            <a:xfrm>
              <a:off x="1021705" y="3206810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ijl links 28"/>
            <p:cNvSpPr/>
            <p:nvPr/>
          </p:nvSpPr>
          <p:spPr>
            <a:xfrm>
              <a:off x="2577153" y="2991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77153" y="345093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2794136" y="2862233"/>
              <a:ext cx="476480" cy="476480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2825371" y="3475025"/>
              <a:ext cx="476480" cy="476480"/>
            </a:xfrm>
            <a:prstGeom prst="rect">
              <a:avLst/>
            </a:prstGeom>
          </p:spPr>
        </p:pic>
      </p:grpSp>
      <p:pic>
        <p:nvPicPr>
          <p:cNvPr id="39" name="Afbeelding 3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90" y="1575589"/>
            <a:ext cx="662931" cy="662931"/>
          </a:xfrm>
          <a:prstGeom prst="rect">
            <a:avLst/>
          </a:prstGeom>
        </p:spPr>
      </p:pic>
      <p:grpSp>
        <p:nvGrpSpPr>
          <p:cNvPr id="65" name="Groeperen 64"/>
          <p:cNvGrpSpPr/>
          <p:nvPr/>
        </p:nvGrpSpPr>
        <p:grpSpPr>
          <a:xfrm>
            <a:off x="1968746" y="4109196"/>
            <a:ext cx="2426516" cy="752036"/>
            <a:chOff x="1415293" y="4091936"/>
            <a:chExt cx="3612443" cy="1119584"/>
          </a:xfrm>
        </p:grpSpPr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293" y="4091936"/>
              <a:ext cx="1045088" cy="1045088"/>
            </a:xfrm>
            <a:prstGeom prst="rect">
              <a:avLst/>
            </a:prstGeom>
          </p:spPr>
        </p:pic>
        <p:grpSp>
          <p:nvGrpSpPr>
            <p:cNvPr id="58" name="Groeperen 57"/>
            <p:cNvGrpSpPr/>
            <p:nvPr/>
          </p:nvGrpSpPr>
          <p:grpSpPr>
            <a:xfrm>
              <a:off x="2670730" y="4091936"/>
              <a:ext cx="1045088" cy="1045088"/>
              <a:chOff x="2940631" y="3384862"/>
              <a:chExt cx="662931" cy="662931"/>
            </a:xfrm>
          </p:grpSpPr>
          <p:pic>
            <p:nvPicPr>
              <p:cNvPr id="59" name="Afbeelding 58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700000"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00000">
                <a:off x="2940631" y="3384862"/>
                <a:ext cx="662931" cy="662931"/>
              </a:xfrm>
              <a:prstGeom prst="rect">
                <a:avLst/>
              </a:prstGeom>
            </p:spPr>
          </p:pic>
        </p:grpSp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4" name="Afbeelding 63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2648" y="4166432"/>
              <a:ext cx="1045088" cy="104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5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</a:t>
              </a:r>
              <a:r>
                <a:rPr lang="en-US" sz="1600" dirty="0" smtClean="0"/>
                <a:t>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  <a:endParaRPr lang="en-US" sz="1600" dirty="0"/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3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56" grpId="0"/>
      <p:bldP spid="68" grpId="0"/>
      <p:bldP spid="6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eperen 81"/>
          <p:cNvGrpSpPr/>
          <p:nvPr/>
        </p:nvGrpSpPr>
        <p:grpSpPr>
          <a:xfrm>
            <a:off x="4283968" y="4647145"/>
            <a:ext cx="1021127" cy="733055"/>
            <a:chOff x="4283968" y="4647145"/>
            <a:chExt cx="1021127" cy="733055"/>
          </a:xfrm>
        </p:grpSpPr>
        <p:sp>
          <p:nvSpPr>
            <p:cNvPr id="76" name="Traan 75"/>
            <p:cNvSpPr/>
            <p:nvPr/>
          </p:nvSpPr>
          <p:spPr bwMode="auto">
            <a:xfrm rot="4500000">
              <a:off x="4394780" y="4823236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7" name="Traan 76"/>
            <p:cNvSpPr/>
            <p:nvPr/>
          </p:nvSpPr>
          <p:spPr bwMode="auto">
            <a:xfrm rot="15300000">
              <a:off x="4988033" y="5063137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8" name="Traan 77"/>
            <p:cNvSpPr/>
            <p:nvPr/>
          </p:nvSpPr>
          <p:spPr bwMode="auto">
            <a:xfrm rot="15501730">
              <a:off x="4709812" y="4933176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80" name="Afbeelding 7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587199" y="4755279"/>
              <a:ext cx="571616" cy="571616"/>
            </a:xfrm>
            <a:prstGeom prst="rect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283968" y="4647145"/>
              <a:ext cx="571616" cy="571616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1" name="Ovaal 20"/>
          <p:cNvSpPr/>
          <p:nvPr/>
        </p:nvSpPr>
        <p:spPr bwMode="auto">
          <a:xfrm>
            <a:off x="3314537" y="492551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1660771" y="1627615"/>
            <a:ext cx="571616" cy="571616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1268760"/>
            <a:ext cx="1814863" cy="253396"/>
          </a:xfrm>
          <a:prstGeom prst="rect">
            <a:avLst/>
          </a:prstGeom>
        </p:spPr>
      </p:pic>
      <p:pic>
        <p:nvPicPr>
          <p:cNvPr id="36" name="Afbeelding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2258444"/>
            <a:ext cx="1901760" cy="225728"/>
          </a:xfrm>
          <a:prstGeom prst="rect">
            <a:avLst/>
          </a:prstGeom>
        </p:spPr>
      </p:pic>
      <p:pic>
        <p:nvPicPr>
          <p:cNvPr id="37" name="Afbeelding 3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3554658"/>
            <a:ext cx="1901760" cy="225728"/>
          </a:xfrm>
          <a:prstGeom prst="rect">
            <a:avLst/>
          </a:prstGeom>
        </p:spPr>
      </p:pic>
      <p:grpSp>
        <p:nvGrpSpPr>
          <p:cNvPr id="42" name="Groeperen 41"/>
          <p:cNvGrpSpPr/>
          <p:nvPr/>
        </p:nvGrpSpPr>
        <p:grpSpPr>
          <a:xfrm>
            <a:off x="1226919" y="2603378"/>
            <a:ext cx="1142603" cy="803861"/>
            <a:chOff x="1440906" y="2332899"/>
            <a:chExt cx="1142603" cy="803861"/>
          </a:xfrm>
        </p:grpSpPr>
        <p:sp>
          <p:nvSpPr>
            <p:cNvPr id="39" name="Traan 38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0" name="Traan 39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1" name="Traan 40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011893" y="2565144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3655160" y="1908572"/>
            <a:ext cx="3509128" cy="137188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Encode </a:t>
            </a:r>
            <a:r>
              <a:rPr lang="en-US" sz="1600" dirty="0" smtClean="0">
                <a:solidFill>
                  <a:schemeClr val="tx1"/>
                </a:solidFill>
              </a:rPr>
              <a:t>onto entangled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Error 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Diagnose 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Correct the error </a:t>
            </a:r>
          </a:p>
        </p:txBody>
      </p:sp>
      <p:grpSp>
        <p:nvGrpSpPr>
          <p:cNvPr id="52" name="Groeperen 51"/>
          <p:cNvGrpSpPr/>
          <p:nvPr/>
        </p:nvGrpSpPr>
        <p:grpSpPr>
          <a:xfrm>
            <a:off x="1295595" y="3777713"/>
            <a:ext cx="1142603" cy="803861"/>
            <a:chOff x="1440906" y="2332899"/>
            <a:chExt cx="1142603" cy="803861"/>
          </a:xfrm>
        </p:grpSpPr>
        <p:sp>
          <p:nvSpPr>
            <p:cNvPr id="53" name="Traan 52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4" name="Traan 53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00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5" name="Traan 54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58" name="Afbeelding 5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  <p:pic>
          <p:nvPicPr>
            <p:cNvPr id="56" name="Afbeelding 5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011893" y="2565144"/>
              <a:ext cx="571616" cy="57161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1" y="4703534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6" y="4922169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854955" y="4879390"/>
            <a:ext cx="571616" cy="571616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65" y="4122296"/>
            <a:ext cx="1901760" cy="2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3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8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1" grpId="0" uiExpand="1" build="allAtOnce" animBg="1"/>
      <p:bldP spid="7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Introduction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are fragile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err="1"/>
              <a:t>D</a:t>
            </a:r>
            <a:r>
              <a:rPr lang="en-US" dirty="0" err="1" smtClean="0"/>
              <a:t>ecoherence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722059"/>
            <a:ext cx="1045088" cy="1045088"/>
          </a:xfrm>
          <a:prstGeom prst="rect">
            <a:avLst/>
          </a:prstGeom>
        </p:spPr>
      </p:pic>
      <p:grpSp>
        <p:nvGrpSpPr>
          <p:cNvPr id="10" name="Groeperen 9"/>
          <p:cNvGrpSpPr/>
          <p:nvPr/>
        </p:nvGrpSpPr>
        <p:grpSpPr>
          <a:xfrm>
            <a:off x="2443061" y="2722059"/>
            <a:ext cx="1045088" cy="1045088"/>
            <a:chOff x="2940631" y="3384862"/>
            <a:chExt cx="662931" cy="662931"/>
          </a:xfrm>
        </p:grpSpPr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00000"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2940631" y="3384862"/>
              <a:ext cx="662931" cy="662931"/>
            </a:xfrm>
            <a:prstGeom prst="rect">
              <a:avLst/>
            </a:prstGeom>
          </p:spPr>
        </p:pic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979" y="2796555"/>
            <a:ext cx="1045088" cy="10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2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Extending coherence</a:t>
            </a: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44278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7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1" animBg="1"/>
    </p:bld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1790</TotalTime>
  <Words>1319</Words>
  <Application>Microsoft Macintosh PowerPoint</Application>
  <PresentationFormat>Diavoorstelling (4:3)</PresentationFormat>
  <Paragraphs>278</Paragraphs>
  <Slides>33</Slides>
  <Notes>11</Notes>
  <HiddenSlides>1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33</vt:i4>
      </vt:variant>
    </vt:vector>
  </HeadingPairs>
  <TitlesOfParts>
    <vt:vector size="36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A quantum computer uses qubits, the quantum analogue of classical bits </vt:lpstr>
      <vt:lpstr>Quantum Error Correction is essential in building a scalable quantum computer </vt:lpstr>
      <vt:lpstr>Two particles are entanglent if they cannot be described independtly of each other</vt:lpstr>
      <vt:lpstr>By measuring the parity an Error can be diagnosed and corrected </vt:lpstr>
      <vt:lpstr>Parity Measurements on Weakly Coupled Carbon Spins in Diamond</vt:lpstr>
      <vt:lpstr>Qubits are fragile </vt:lpstr>
      <vt:lpstr>Parity Measurements on Weakly Coupled Carbon Spins in Diamond</vt:lpstr>
      <vt:lpstr>PowerPoint-presentatie</vt:lpstr>
      <vt:lpstr>The NV-center is an impurity in Diamond of which we can contol the electronic spin</vt:lpstr>
      <vt:lpstr>Parity Measurements on Weakly Coupled Carbon Spins in Diamond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carbons</vt:lpstr>
      <vt:lpstr>Parity Measurements on Weakly Coupled Carbon Spins in Diamond</vt:lpstr>
      <vt:lpstr>A Parity measurement measures if two qubits point in the same direction </vt:lpstr>
      <vt:lpstr>PowerPoint-presentatie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more qubits and deterministic parity measurements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The unique combination of local spin control with an optical interface allows </vt:lpstr>
      <vt:lpstr>Using dynamical decoupling we are able to initialize and readout a carbon spin</vt:lpstr>
      <vt:lpstr>Coherence times </vt:lpstr>
      <vt:lpstr>Qubits differ from normal bits on four important characteristics </vt:lpstr>
      <vt:lpstr>By repeatedly flipping the electron spin with careful timing we can control the carbon spin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170</cp:revision>
  <dcterms:created xsi:type="dcterms:W3CDTF">2014-09-08T11:23:13Z</dcterms:created>
  <dcterms:modified xsi:type="dcterms:W3CDTF">2014-09-10T19:43:22Z</dcterms:modified>
</cp:coreProperties>
</file>

<file path=docProps/thumbnail.jpeg>
</file>